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</p:sldIdLst>
  <p:sldSz cy="42767250" cx="30240275"/>
  <p:notesSz cx="6858000" cy="9144000"/>
  <p:embeddedFontLst>
    <p:embeddedFont>
      <p:font typeface="Arial Black"/>
      <p:regular r:id="rId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7" roundtripDataSignature="AMtx7mgcLC4a6RDQg7GOH6GQaOaQc4Wi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font" Target="fonts/ArialBlack-regular.fntdata"/><Relationship Id="rId7" Type="http://customschemas.google.com/relationships/presentationmetadata" Target="meta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投影片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2268022" y="6999180"/>
            <a:ext cx="25704246" cy="148893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843"/>
              <a:buFont typeface="Calibri"/>
              <a:buNone/>
              <a:defRPr sz="1984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3780036" y="22462709"/>
            <a:ext cx="22680216" cy="103255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7937"/>
              <a:buNone/>
              <a:defRPr sz="7937"/>
            </a:lvl1pPr>
            <a:lvl2pPr lvl="1" algn="ctr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None/>
              <a:defRPr sz="6614"/>
            </a:lvl2pPr>
            <a:lvl3pPr lvl="2" algn="ctr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953"/>
              <a:buNone/>
              <a:defRPr sz="5953"/>
            </a:lvl3pPr>
            <a:lvl4pPr lvl="3" algn="ctr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sz="5291"/>
            </a:lvl4pPr>
            <a:lvl5pPr lvl="4" algn="ctr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sz="5291"/>
            </a:lvl5pPr>
            <a:lvl6pPr lvl="5" algn="ctr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sz="5291"/>
            </a:lvl6pPr>
            <a:lvl7pPr lvl="6" algn="ctr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sz="5291"/>
            </a:lvl7pPr>
            <a:lvl8pPr lvl="7" algn="ctr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sz="5291"/>
            </a:lvl8pPr>
            <a:lvl9pPr lvl="8" algn="ctr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sz="5291"/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及直排文字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2079020" y="2276970"/>
            <a:ext cx="26082247" cy="82663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1552432" y="11911390"/>
            <a:ext cx="27135427" cy="260822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直排標題及文字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6779354" y="17138313"/>
            <a:ext cx="36243267" cy="6520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-6450770" y="10806752"/>
            <a:ext cx="36243267" cy="191836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及物件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2079020" y="2276970"/>
            <a:ext cx="26082247" cy="82663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2079020" y="11384800"/>
            <a:ext cx="26082247" cy="27135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章節標題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2063272" y="10662125"/>
            <a:ext cx="26082247" cy="177899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843"/>
              <a:buFont typeface="Calibri"/>
              <a:buNone/>
              <a:defRPr sz="1984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2063272" y="28620409"/>
            <a:ext cx="26082247" cy="93553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7937"/>
              <a:buNone/>
              <a:defRPr sz="7937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rgbClr val="888888"/>
              </a:buClr>
              <a:buSzPts val="6614"/>
              <a:buNone/>
              <a:defRPr sz="6614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rgbClr val="888888"/>
              </a:buClr>
              <a:buSzPts val="5953"/>
              <a:buNone/>
              <a:defRPr sz="5953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rgbClr val="888888"/>
              </a:buClr>
              <a:buSzPts val="5291"/>
              <a:buNone/>
              <a:defRPr sz="5291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rgbClr val="888888"/>
              </a:buClr>
              <a:buSzPts val="5291"/>
              <a:buNone/>
              <a:defRPr sz="5291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rgbClr val="888888"/>
              </a:buClr>
              <a:buSzPts val="5291"/>
              <a:buNone/>
              <a:defRPr sz="5291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rgbClr val="888888"/>
              </a:buClr>
              <a:buSzPts val="5291"/>
              <a:buNone/>
              <a:defRPr sz="5291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rgbClr val="888888"/>
              </a:buClr>
              <a:buSzPts val="5291"/>
              <a:buNone/>
              <a:defRPr sz="5291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rgbClr val="888888"/>
              </a:buClr>
              <a:buSzPts val="5291"/>
              <a:buNone/>
              <a:defRPr sz="5291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兩項物件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2079020" y="2276970"/>
            <a:ext cx="26082247" cy="82663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2079020" y="11384800"/>
            <a:ext cx="12852121" cy="27135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2" type="body"/>
          </p:nvPr>
        </p:nvSpPr>
        <p:spPr>
          <a:xfrm>
            <a:off x="15309145" y="11384800"/>
            <a:ext cx="12852121" cy="27135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比對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2082959" y="2276970"/>
            <a:ext cx="26082247" cy="82663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2082962" y="10483919"/>
            <a:ext cx="12793057" cy="51380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7937"/>
              <a:buNone/>
              <a:defRPr b="1" sz="7937"/>
            </a:lvl1pPr>
            <a:lvl2pPr indent="-2286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None/>
              <a:defRPr b="1" sz="6614"/>
            </a:lvl2pPr>
            <a:lvl3pPr indent="-2286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953"/>
              <a:buNone/>
              <a:defRPr b="1" sz="5953"/>
            </a:lvl3pPr>
            <a:lvl4pPr indent="-2286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4pPr>
            <a:lvl5pPr indent="-2286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5pPr>
            <a:lvl6pPr indent="-2286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6pPr>
            <a:lvl7pPr indent="-2286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7pPr>
            <a:lvl8pPr indent="-2286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8pPr>
            <a:lvl9pPr indent="-2286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2082962" y="15621927"/>
            <a:ext cx="12793057" cy="229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15309148" y="10483919"/>
            <a:ext cx="12856061" cy="51380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7937"/>
              <a:buNone/>
              <a:defRPr b="1" sz="7937"/>
            </a:lvl1pPr>
            <a:lvl2pPr indent="-2286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None/>
              <a:defRPr b="1" sz="6614"/>
            </a:lvl2pPr>
            <a:lvl3pPr indent="-2286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953"/>
              <a:buNone/>
              <a:defRPr b="1" sz="5953"/>
            </a:lvl3pPr>
            <a:lvl4pPr indent="-2286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4pPr>
            <a:lvl5pPr indent="-2286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5pPr>
            <a:lvl6pPr indent="-2286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6pPr>
            <a:lvl7pPr indent="-2286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7pPr>
            <a:lvl8pPr indent="-2286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8pPr>
            <a:lvl9pPr indent="-2286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b="1" sz="5291"/>
            </a:lvl9pPr>
          </a:lstStyle>
          <a:p/>
        </p:txBody>
      </p:sp>
      <p:sp>
        <p:nvSpPr>
          <p:cNvPr id="41" name="Google Shape;41;p7"/>
          <p:cNvSpPr txBox="1"/>
          <p:nvPr>
            <p:ph idx="4" type="body"/>
          </p:nvPr>
        </p:nvSpPr>
        <p:spPr>
          <a:xfrm>
            <a:off x="15309148" y="15621927"/>
            <a:ext cx="12856061" cy="229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只有標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2079020" y="2276970"/>
            <a:ext cx="26082247" cy="82663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空白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含標題的內容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2082959" y="2851150"/>
            <a:ext cx="9753280" cy="99790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83"/>
              <a:buFont typeface="Calibri"/>
              <a:buNone/>
              <a:defRPr sz="1058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12856061" y="6157701"/>
            <a:ext cx="15309146" cy="30392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90062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10583"/>
              <a:buChar char="•"/>
              <a:defRPr sz="10583"/>
            </a:lvl1pPr>
            <a:lvl2pPr indent="-81661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9260"/>
              <a:buChar char="•"/>
              <a:defRPr sz="9260"/>
            </a:lvl2pPr>
            <a:lvl3pPr indent="-732599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7937"/>
              <a:buChar char="•"/>
              <a:defRPr sz="7937"/>
            </a:lvl3pPr>
            <a:lvl4pPr indent="-648589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Char char="•"/>
              <a:defRPr sz="6614"/>
            </a:lvl4pPr>
            <a:lvl5pPr indent="-648589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Char char="•"/>
              <a:defRPr sz="6614"/>
            </a:lvl5pPr>
            <a:lvl6pPr indent="-648589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Char char="•"/>
              <a:defRPr sz="6614"/>
            </a:lvl6pPr>
            <a:lvl7pPr indent="-648589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Char char="•"/>
              <a:defRPr sz="6614"/>
            </a:lvl7pPr>
            <a:lvl8pPr indent="-648589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Char char="•"/>
              <a:defRPr sz="6614"/>
            </a:lvl8pPr>
            <a:lvl9pPr indent="-648589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Char char="•"/>
              <a:defRPr sz="6614"/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2082959" y="12830175"/>
            <a:ext cx="9753280" cy="23769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sz="5291"/>
            </a:lvl1pPr>
            <a:lvl2pPr indent="-2286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4630"/>
              <a:buNone/>
              <a:defRPr sz="4630"/>
            </a:lvl2pPr>
            <a:lvl3pPr indent="-2286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969"/>
              <a:buNone/>
              <a:defRPr sz="3968"/>
            </a:lvl3pPr>
            <a:lvl4pPr indent="-2286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4pPr>
            <a:lvl5pPr indent="-2286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5pPr>
            <a:lvl6pPr indent="-2286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6pPr>
            <a:lvl7pPr indent="-2286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7pPr>
            <a:lvl8pPr indent="-2286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8pPr>
            <a:lvl9pPr indent="-2286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含標題的圖片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2082959" y="2851150"/>
            <a:ext cx="9753280" cy="99790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83"/>
              <a:buFont typeface="Calibri"/>
              <a:buNone/>
              <a:defRPr sz="1058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12856061" y="6157701"/>
            <a:ext cx="15309146" cy="30392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10583"/>
              <a:buFont typeface="Arial"/>
              <a:buNone/>
              <a:defRPr b="0" i="0" sz="1058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9260"/>
              <a:buFont typeface="Arial"/>
              <a:buNone/>
              <a:defRPr b="0" i="0" sz="92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7937"/>
              <a:buFont typeface="Arial"/>
              <a:buNone/>
              <a:defRPr b="0" i="0" sz="79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None/>
              <a:defRPr b="0" i="0" sz="66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None/>
              <a:defRPr b="0" i="0" sz="66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None/>
              <a:defRPr b="0" i="0" sz="66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None/>
              <a:defRPr b="0" i="0" sz="66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None/>
              <a:defRPr b="0" i="0" sz="66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None/>
              <a:defRPr b="0" i="0" sz="66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2082959" y="12830175"/>
            <a:ext cx="9753280" cy="237694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5291"/>
              <a:buNone/>
              <a:defRPr sz="5291"/>
            </a:lvl1pPr>
            <a:lvl2pPr indent="-228600" lvl="1" marL="914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4630"/>
              <a:buNone/>
              <a:defRPr sz="4630"/>
            </a:lvl2pPr>
            <a:lvl3pPr indent="-228600" lvl="2" marL="1371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969"/>
              <a:buNone/>
              <a:defRPr sz="3968"/>
            </a:lvl3pPr>
            <a:lvl4pPr indent="-228600" lvl="3" marL="1828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4pPr>
            <a:lvl5pPr indent="-228600" lvl="4" marL="22860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5pPr>
            <a:lvl6pPr indent="-228600" lvl="5" marL="27432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6pPr>
            <a:lvl7pPr indent="-228600" lvl="6" marL="32004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7pPr>
            <a:lvl8pPr indent="-228600" lvl="7" marL="36576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8pPr>
            <a:lvl9pPr indent="-228600" lvl="8" marL="411480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2079020" y="2276970"/>
            <a:ext cx="26082247" cy="82663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51"/>
              <a:buFont typeface="Calibri"/>
              <a:buNone/>
              <a:defRPr b="0" i="0" sz="145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2079020" y="11384800"/>
            <a:ext cx="26082247" cy="27135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816610" lvl="0" marL="457200" marR="0" rtl="0" algn="l">
              <a:lnSpc>
                <a:spcPct val="90000"/>
              </a:lnSpc>
              <a:spcBef>
                <a:spcPts val="3307"/>
              </a:spcBef>
              <a:spcAft>
                <a:spcPts val="0"/>
              </a:spcAft>
              <a:buClr>
                <a:schemeClr val="dk1"/>
              </a:buClr>
              <a:buSzPts val="9260"/>
              <a:buFont typeface="Arial"/>
              <a:buChar char="•"/>
              <a:defRPr b="0" i="0" sz="92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32599" lvl="1" marL="914400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7937"/>
              <a:buFont typeface="Arial"/>
              <a:buChar char="•"/>
              <a:defRPr b="0" i="0" sz="79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48589" lvl="2" marL="1371600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Char char="•"/>
              <a:defRPr b="0" i="0" sz="66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06615" lvl="3" marL="1828800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953"/>
              <a:buFont typeface="Arial"/>
              <a:buChar char="•"/>
              <a:defRPr b="0" i="0" sz="59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06615" lvl="4" marL="2286000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953"/>
              <a:buFont typeface="Arial"/>
              <a:buChar char="•"/>
              <a:defRPr b="0" i="0" sz="59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06615" lvl="5" marL="2743200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953"/>
              <a:buFont typeface="Arial"/>
              <a:buChar char="•"/>
              <a:defRPr b="0" i="0" sz="59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06615" lvl="6" marL="3200400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953"/>
              <a:buFont typeface="Arial"/>
              <a:buChar char="•"/>
              <a:defRPr b="0" i="0" sz="59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06615" lvl="7" marL="3657600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953"/>
              <a:buFont typeface="Arial"/>
              <a:buChar char="•"/>
              <a:defRPr b="0" i="0" sz="59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06615" lvl="8" marL="4114800" marR="0" rtl="0" algn="l">
              <a:lnSpc>
                <a:spcPct val="90000"/>
              </a:lnSpc>
              <a:spcBef>
                <a:spcPts val="1654"/>
              </a:spcBef>
              <a:spcAft>
                <a:spcPts val="0"/>
              </a:spcAft>
              <a:buClr>
                <a:schemeClr val="dk1"/>
              </a:buClr>
              <a:buSzPts val="5953"/>
              <a:buFont typeface="Arial"/>
              <a:buChar char="•"/>
              <a:defRPr b="0" i="0" sz="59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2079020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10017096" y="39638913"/>
            <a:ext cx="10206097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89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21357203" y="39638913"/>
            <a:ext cx="6804065" cy="2276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3968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png"/><Relationship Id="rId10" Type="http://schemas.openxmlformats.org/officeDocument/2006/relationships/image" Target="../media/image7.jpg"/><Relationship Id="rId13" Type="http://schemas.openxmlformats.org/officeDocument/2006/relationships/image" Target="../media/image11.png"/><Relationship Id="rId1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jpg"/><Relationship Id="rId9" Type="http://schemas.openxmlformats.org/officeDocument/2006/relationships/image" Target="../media/image12.png"/><Relationship Id="rId15" Type="http://schemas.openxmlformats.org/officeDocument/2006/relationships/image" Target="../media/image9.png"/><Relationship Id="rId14" Type="http://schemas.openxmlformats.org/officeDocument/2006/relationships/image" Target="../media/image8.png"/><Relationship Id="rId17" Type="http://schemas.openxmlformats.org/officeDocument/2006/relationships/image" Target="../media/image15.png"/><Relationship Id="rId16" Type="http://schemas.openxmlformats.org/officeDocument/2006/relationships/image" Target="../media/image13.png"/><Relationship Id="rId5" Type="http://schemas.openxmlformats.org/officeDocument/2006/relationships/image" Target="../media/image1.png"/><Relationship Id="rId6" Type="http://schemas.openxmlformats.org/officeDocument/2006/relationships/image" Target="../media/image6.jpg"/><Relationship Id="rId18" Type="http://schemas.openxmlformats.org/officeDocument/2006/relationships/image" Target="../media/image16.png"/><Relationship Id="rId7" Type="http://schemas.openxmlformats.org/officeDocument/2006/relationships/image" Target="../media/image3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「鋼琴與吉他」的圖片搜尋結果" id="84" name="Google Shape;8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64146" y="8946224"/>
            <a:ext cx="3600000" cy="3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783592"/>
            <a:ext cx="30240288" cy="42751622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/>
          <p:nvPr/>
        </p:nvSpPr>
        <p:spPr>
          <a:xfrm>
            <a:off x="1080144" y="13639898"/>
            <a:ext cx="28079999" cy="6972300"/>
          </a:xfrm>
          <a:prstGeom prst="rect">
            <a:avLst/>
          </a:prstGeom>
          <a:solidFill>
            <a:srgbClr val="F2F2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898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080144" y="12608428"/>
            <a:ext cx="28079999" cy="1031470"/>
          </a:xfrm>
          <a:prstGeom prst="rect">
            <a:avLst/>
          </a:prstGeom>
          <a:solidFill>
            <a:srgbClr val="1264A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METHODS</a:t>
            </a:r>
            <a:endParaRPr b="0" i="0" sz="44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1080144" y="22675138"/>
            <a:ext cx="28079999" cy="6972300"/>
          </a:xfrm>
          <a:prstGeom prst="rect">
            <a:avLst/>
          </a:prstGeom>
          <a:solidFill>
            <a:srgbClr val="F2F2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898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1080144" y="21643669"/>
            <a:ext cx="28079999" cy="1031470"/>
          </a:xfrm>
          <a:prstGeom prst="rect">
            <a:avLst/>
          </a:prstGeom>
          <a:solidFill>
            <a:srgbClr val="1264A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RESULTS</a:t>
            </a:r>
            <a:endParaRPr b="0" i="0" sz="44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080144" y="5251407"/>
            <a:ext cx="4093028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none" cap="none" strike="noStrike">
                <a:solidFill>
                  <a:srgbClr val="1264A4"/>
                </a:solidFill>
                <a:latin typeface="Arial Black"/>
                <a:ea typeface="Arial Black"/>
                <a:cs typeface="Arial Black"/>
                <a:sym typeface="Arial Black"/>
              </a:rPr>
              <a:t>OBJECTIVE</a:t>
            </a:r>
            <a:endParaRPr sz="4400">
              <a:solidFill>
                <a:srgbClr val="1264A4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5642656" y="5251407"/>
            <a:ext cx="5954599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1264A4"/>
                </a:solidFill>
                <a:latin typeface="Arial Black"/>
                <a:ea typeface="Arial Black"/>
                <a:cs typeface="Arial Black"/>
                <a:sym typeface="Arial Black"/>
              </a:rPr>
              <a:t>INTRODUCTION</a:t>
            </a:r>
            <a:endParaRPr sz="4400">
              <a:solidFill>
                <a:srgbClr val="1264A4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1080144" y="32019331"/>
            <a:ext cx="6126199" cy="7780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1264A4"/>
                </a:solidFill>
                <a:latin typeface="Arial Black"/>
                <a:ea typeface="Arial Black"/>
                <a:cs typeface="Arial Black"/>
                <a:sym typeface="Arial Black"/>
              </a:rPr>
              <a:t>CONCLUSION</a:t>
            </a:r>
            <a:endParaRPr sz="4400">
              <a:solidFill>
                <a:srgbClr val="1264A4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1080144" y="35535047"/>
            <a:ext cx="7413171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1264A4"/>
                </a:solidFill>
                <a:latin typeface="Arial Black"/>
                <a:ea typeface="Arial Black"/>
                <a:cs typeface="Arial Black"/>
                <a:sym typeface="Arial Black"/>
              </a:rPr>
              <a:t>REFERENCE</a:t>
            </a:r>
            <a:endParaRPr sz="4400">
              <a:solidFill>
                <a:srgbClr val="1264A4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3192782" y="13824564"/>
            <a:ext cx="396077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1. 預處理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1080144" y="1691538"/>
            <a:ext cx="9835506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音樂類型辨識</a:t>
            </a:r>
            <a:endParaRPr sz="54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GG MUSIC</a:t>
            </a:r>
            <a:endParaRPr sz="54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080144" y="3445864"/>
            <a:ext cx="2366580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亓瑋漢(AT082038)    吳志偉(AT082043)     黃俊銘(AT082096)     劉佳豪(AT082107)</a:t>
            </a:r>
            <a:endParaRPr sz="400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080144" y="6020848"/>
            <a:ext cx="13384003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1435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音樂類別辨識：透過音樂類別辨識模型協助音樂串流平台（比如 kkbox）進行曲風辨識，節省人力成本之餘也能整合推薦流程，製作更為精準的推薦系統。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14350" lvl="0" marL="5143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音色轉換：藉由音色轉換模型讓創作者能用較低成本的方式取得類似但不同（像像吉他的鋼琴）甚至從未理解過（使用刷弦的手法彈奏出鋼琴的音色）的養分進行創作；或賦能予非創作人士提升其創作能力 / 意願（比如不用會PS也能夠修出漂亮的圖片）。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15642656" y="6080584"/>
            <a:ext cx="13648458" cy="74789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　音源資料相較於文字與圖片，編輯的成本非常昂貴—從音源分離、採譜、平衡．．．到取得新的音源，如果沒有拿到 midi 檔或分軌的原始音訊，想要編輯更是難上加難，但若能透過 AI 模型讓轉換的成本降低，人們就能把更多精力投入在更有價值的地方。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　本專題從音樂類別辨識出發，使用 CNN(VGG16) 做出能辨識 GTZAN 公開資料庫的分類器作為後續樂器音色辨識的客觀標準。音色轉換的部分使用 CycleGAN 方法，想要做出 wav to wav（wav為無進行數位壓縮過的原始音訊，類似照片的 raw 檔）的模型，在沒有拿到 midi 檔或分軌的原始音訊也能進行音色轉換。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-8910207" y="27751400"/>
            <a:ext cx="26491622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1080144" y="32797394"/>
            <a:ext cx="28079999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成果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利用 CycleGAN 可以迅速的改變原有的音色，但是保留所有原先的旋律、節奏、力度，可以大幅降低人工潤飾所需要花費的時間。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CycleGAN 可以保留原本樂器演奏方式，創造出具有特色的樂器。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未來展望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希望可以發展出把兩個專輯內的歌手互換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-3602791" y="53583575"/>
            <a:ext cx="28079999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QR Code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descr="「音樂」的圖片搜尋結果" id="102" name="Google Shape;102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771648" y="9969856"/>
            <a:ext cx="8503243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放大鏡" id="103" name="Google Shape;103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452458" y="10158395"/>
            <a:ext cx="1924006" cy="19240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「wav file」的圖片搜尋結果" id="104" name="Google Shape;104;p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2083833" y="10083294"/>
            <a:ext cx="2880000" cy="28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4963833" y="10083294"/>
            <a:ext cx="3960000" cy="251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6768548" y="10662787"/>
            <a:ext cx="5032082" cy="1932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1171583" y="14468827"/>
            <a:ext cx="7691752" cy="323258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"/>
          <p:cNvSpPr txBox="1"/>
          <p:nvPr/>
        </p:nvSpPr>
        <p:spPr>
          <a:xfrm>
            <a:off x="12808411" y="13776489"/>
            <a:ext cx="441809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2. CycleGAN 音色轉換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9" name="Google Shape;109;p1"/>
          <p:cNvSpPr txBox="1"/>
          <p:nvPr/>
        </p:nvSpPr>
        <p:spPr>
          <a:xfrm>
            <a:off x="21314784" y="13706705"/>
            <a:ext cx="441809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3. 音色辨識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10" name="Google Shape;110;p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9777773" y="14469753"/>
            <a:ext cx="9364626" cy="3167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1082601" y="14473361"/>
            <a:ext cx="9177002" cy="199698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/>
          <p:nvPr/>
        </p:nvSpPr>
        <p:spPr>
          <a:xfrm>
            <a:off x="9227126" y="16514619"/>
            <a:ext cx="1926711" cy="431226"/>
          </a:xfrm>
          <a:custGeom>
            <a:rect b="b" l="l" r="r" t="t"/>
            <a:pathLst>
              <a:path extrusionOk="0" h="969818" w="969818">
                <a:moveTo>
                  <a:pt x="0" y="0"/>
                </a:moveTo>
                <a:lnTo>
                  <a:pt x="0" y="969818"/>
                </a:lnTo>
                <a:lnTo>
                  <a:pt x="969818" y="969818"/>
                </a:lnTo>
              </a:path>
            </a:pathLst>
          </a:custGeom>
          <a:noFill/>
          <a:ln cap="flat" cmpd="sng" w="76200">
            <a:solidFill>
              <a:srgbClr val="42719B"/>
            </a:solidFill>
            <a:prstDash val="solid"/>
            <a:miter lim="800000"/>
            <a:headEnd len="sm" w="sm" type="none"/>
            <a:tailEnd len="med" w="med" type="stealth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898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1588517" y="18289719"/>
            <a:ext cx="8165169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預處理從 Youtube 下載音樂後，經過轉檔、切割、頻譜轉換與分離，並打包成 tfrecord 儲存。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4" name="Google Shape;114;p1"/>
          <p:cNvSpPr/>
          <p:nvPr/>
        </p:nvSpPr>
        <p:spPr>
          <a:xfrm>
            <a:off x="11171582" y="18289719"/>
            <a:ext cx="7691753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將分離的和聲與打擊分別訓練一組 CycleGAN，在 Discriminator 進行 Log 轉換，並在 PatchGAN 中放入全部的頻譜。</a:t>
            </a:r>
            <a:endParaRPr sz="3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5" name="Google Shape;115;p1"/>
          <p:cNvSpPr/>
          <p:nvPr/>
        </p:nvSpPr>
        <p:spPr>
          <a:xfrm>
            <a:off x="20168716" y="18289719"/>
            <a:ext cx="8582742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音色轉換後的檔案經由分類器切成小段，每段分別辨識後投票決定辨識結果。</a:t>
            </a:r>
            <a:endParaRPr sz="32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15756834" y="17174817"/>
            <a:ext cx="3829878" cy="265044"/>
          </a:xfrm>
          <a:custGeom>
            <a:rect b="b" l="l" r="r" t="t"/>
            <a:pathLst>
              <a:path extrusionOk="0" h="265044" w="3829878">
                <a:moveTo>
                  <a:pt x="0" y="0"/>
                </a:moveTo>
                <a:lnTo>
                  <a:pt x="0" y="265044"/>
                </a:lnTo>
                <a:lnTo>
                  <a:pt x="3829878" y="265044"/>
                </a:lnTo>
              </a:path>
            </a:pathLst>
          </a:custGeom>
          <a:noFill/>
          <a:ln cap="flat" cmpd="sng" w="76200">
            <a:solidFill>
              <a:srgbClr val="42719B"/>
            </a:solidFill>
            <a:prstDash val="solid"/>
            <a:miter lim="800000"/>
            <a:headEnd len="sm" w="sm" type="none"/>
            <a:tailEnd len="med" w="med" type="stealth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898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1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1183558" y="36501003"/>
            <a:ext cx="3886199" cy="482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14002100" y="23388350"/>
            <a:ext cx="4418100" cy="5713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3853100" y="23363500"/>
            <a:ext cx="4418100" cy="5737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19115242" y="23365175"/>
            <a:ext cx="8660833" cy="571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8818341" y="23376125"/>
            <a:ext cx="2649757" cy="573762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"/>
          <p:cNvSpPr txBox="1"/>
          <p:nvPr/>
        </p:nvSpPr>
        <p:spPr>
          <a:xfrm>
            <a:off x="5663300" y="36605825"/>
            <a:ext cx="23260500" cy="47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The GTZAN dataset:  Its contents, its faults,their effects on evaluation, and its future use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Music Genre classification on GTZAN dataset using CNNs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Setting the learning rate of your neural network.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TimbreTron: A WaveNet(CycleGAN(CQT(Audio))) Pipeline for Musical Timbre Transfer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Pix2Pix-Timbre-Transfer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TensorFlow Pix2Pix Tutorial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TensorFlow CycleGAN Tutorial</a:t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佈景主題">
  <a:themeElements>
    <a:clrScheme name="Office 佈景主題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2019-04-10T02:50:22Z</dcterms:created>
  <dc:creator>台灣人工智慧學校</dc:creator>
</cp:coreProperties>
</file>